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76" r:id="rId4"/>
    <p:sldId id="277" r:id="rId5"/>
    <p:sldId id="278" r:id="rId6"/>
    <p:sldId id="279" r:id="rId7"/>
    <p:sldId id="258" r:id="rId8"/>
    <p:sldId id="259" r:id="rId9"/>
    <p:sldId id="260" r:id="rId10"/>
    <p:sldId id="261" r:id="rId11"/>
    <p:sldId id="262" r:id="rId12"/>
    <p:sldId id="263" r:id="rId13"/>
    <p:sldId id="264"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1A226C-1CEE-4527-80AE-06D7DE3975F9}" type="datetimeFigureOut">
              <a:rPr lang="en-US" smtClean="0"/>
              <a:t>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D57F82-D490-47A8-A29A-7945423CC7AC}" type="slidenum">
              <a:rPr lang="en-US" smtClean="0"/>
              <a:t>‹#›</a:t>
            </a:fld>
            <a:endParaRPr lang="en-US"/>
          </a:p>
        </p:txBody>
      </p:sp>
    </p:spTree>
    <p:extLst>
      <p:ext uri="{BB962C8B-B14F-4D97-AF65-F5344CB8AC3E}">
        <p14:creationId xmlns:p14="http://schemas.microsoft.com/office/powerpoint/2010/main" val="2082427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D57F82-D490-47A8-A29A-7945423CC7AC}" type="slidenum">
              <a:rPr lang="en-US" smtClean="0"/>
              <a:t>1</a:t>
            </a:fld>
            <a:endParaRPr lang="en-US"/>
          </a:p>
        </p:txBody>
      </p:sp>
    </p:spTree>
    <p:extLst>
      <p:ext uri="{BB962C8B-B14F-4D97-AF65-F5344CB8AC3E}">
        <p14:creationId xmlns:p14="http://schemas.microsoft.com/office/powerpoint/2010/main" val="2295886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D57F82-D490-47A8-A29A-7945423CC7AC}" type="slidenum">
              <a:rPr lang="en-US" smtClean="0"/>
              <a:t>10</a:t>
            </a:fld>
            <a:endParaRPr lang="en-US"/>
          </a:p>
        </p:txBody>
      </p:sp>
    </p:spTree>
    <p:extLst>
      <p:ext uri="{BB962C8B-B14F-4D97-AF65-F5344CB8AC3E}">
        <p14:creationId xmlns:p14="http://schemas.microsoft.com/office/powerpoint/2010/main" val="2398272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D57F82-D490-47A8-A29A-7945423CC7AC}" type="slidenum">
              <a:rPr lang="en-US" smtClean="0"/>
              <a:t>11</a:t>
            </a:fld>
            <a:endParaRPr lang="en-US"/>
          </a:p>
        </p:txBody>
      </p:sp>
    </p:spTree>
    <p:extLst>
      <p:ext uri="{BB962C8B-B14F-4D97-AF65-F5344CB8AC3E}">
        <p14:creationId xmlns:p14="http://schemas.microsoft.com/office/powerpoint/2010/main" val="595849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D57F82-D490-47A8-A29A-7945423CC7AC}" type="slidenum">
              <a:rPr lang="en-US" smtClean="0"/>
              <a:t>12</a:t>
            </a:fld>
            <a:endParaRPr lang="en-US"/>
          </a:p>
        </p:txBody>
      </p:sp>
    </p:spTree>
    <p:extLst>
      <p:ext uri="{BB962C8B-B14F-4D97-AF65-F5344CB8AC3E}">
        <p14:creationId xmlns:p14="http://schemas.microsoft.com/office/powerpoint/2010/main" val="3722312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D57F82-D490-47A8-A29A-7945423CC7AC}" type="slidenum">
              <a:rPr lang="en-US" smtClean="0"/>
              <a:t>13</a:t>
            </a:fld>
            <a:endParaRPr lang="en-US"/>
          </a:p>
        </p:txBody>
      </p:sp>
    </p:spTree>
    <p:extLst>
      <p:ext uri="{BB962C8B-B14F-4D97-AF65-F5344CB8AC3E}">
        <p14:creationId xmlns:p14="http://schemas.microsoft.com/office/powerpoint/2010/main" val="880136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D57F82-D490-47A8-A29A-7945423CC7AC}" type="slidenum">
              <a:rPr lang="en-US" smtClean="0"/>
              <a:t>14</a:t>
            </a:fld>
            <a:endParaRPr lang="en-US"/>
          </a:p>
        </p:txBody>
      </p:sp>
    </p:spTree>
    <p:extLst>
      <p:ext uri="{BB962C8B-B14F-4D97-AF65-F5344CB8AC3E}">
        <p14:creationId xmlns:p14="http://schemas.microsoft.com/office/powerpoint/2010/main" val="3369155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D57F82-D490-47A8-A29A-7945423CC7AC}" type="slidenum">
              <a:rPr lang="en-US" smtClean="0"/>
              <a:t>2</a:t>
            </a:fld>
            <a:endParaRPr lang="en-US"/>
          </a:p>
        </p:txBody>
      </p:sp>
    </p:spTree>
    <p:extLst>
      <p:ext uri="{BB962C8B-B14F-4D97-AF65-F5344CB8AC3E}">
        <p14:creationId xmlns:p14="http://schemas.microsoft.com/office/powerpoint/2010/main" val="1739085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D57F82-D490-47A8-A29A-7945423CC7AC}" type="slidenum">
              <a:rPr lang="en-US" smtClean="0"/>
              <a:t>3</a:t>
            </a:fld>
            <a:endParaRPr lang="en-US"/>
          </a:p>
        </p:txBody>
      </p:sp>
    </p:spTree>
    <p:extLst>
      <p:ext uri="{BB962C8B-B14F-4D97-AF65-F5344CB8AC3E}">
        <p14:creationId xmlns:p14="http://schemas.microsoft.com/office/powerpoint/2010/main" val="3026653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D57F82-D490-47A8-A29A-7945423CC7AC}" type="slidenum">
              <a:rPr lang="en-US" smtClean="0"/>
              <a:t>4</a:t>
            </a:fld>
            <a:endParaRPr lang="en-US"/>
          </a:p>
        </p:txBody>
      </p:sp>
    </p:spTree>
    <p:extLst>
      <p:ext uri="{BB962C8B-B14F-4D97-AF65-F5344CB8AC3E}">
        <p14:creationId xmlns:p14="http://schemas.microsoft.com/office/powerpoint/2010/main" val="984736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D57F82-D490-47A8-A29A-7945423CC7AC}" type="slidenum">
              <a:rPr lang="en-US" smtClean="0"/>
              <a:t>5</a:t>
            </a:fld>
            <a:endParaRPr lang="en-US"/>
          </a:p>
        </p:txBody>
      </p:sp>
    </p:spTree>
    <p:extLst>
      <p:ext uri="{BB962C8B-B14F-4D97-AF65-F5344CB8AC3E}">
        <p14:creationId xmlns:p14="http://schemas.microsoft.com/office/powerpoint/2010/main" val="3401227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D57F82-D490-47A8-A29A-7945423CC7AC}" type="slidenum">
              <a:rPr lang="en-US" smtClean="0"/>
              <a:t>6</a:t>
            </a:fld>
            <a:endParaRPr lang="en-US"/>
          </a:p>
        </p:txBody>
      </p:sp>
    </p:spTree>
    <p:extLst>
      <p:ext uri="{BB962C8B-B14F-4D97-AF65-F5344CB8AC3E}">
        <p14:creationId xmlns:p14="http://schemas.microsoft.com/office/powerpoint/2010/main" val="955770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D57F82-D490-47A8-A29A-7945423CC7AC}" type="slidenum">
              <a:rPr lang="en-US" smtClean="0"/>
              <a:t>7</a:t>
            </a:fld>
            <a:endParaRPr lang="en-US"/>
          </a:p>
        </p:txBody>
      </p:sp>
    </p:spTree>
    <p:extLst>
      <p:ext uri="{BB962C8B-B14F-4D97-AF65-F5344CB8AC3E}">
        <p14:creationId xmlns:p14="http://schemas.microsoft.com/office/powerpoint/2010/main" val="3239754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D57F82-D490-47A8-A29A-7945423CC7AC}" type="slidenum">
              <a:rPr lang="en-US" smtClean="0"/>
              <a:t>8</a:t>
            </a:fld>
            <a:endParaRPr lang="en-US"/>
          </a:p>
        </p:txBody>
      </p:sp>
    </p:spTree>
    <p:extLst>
      <p:ext uri="{BB962C8B-B14F-4D97-AF65-F5344CB8AC3E}">
        <p14:creationId xmlns:p14="http://schemas.microsoft.com/office/powerpoint/2010/main" val="2864469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D57F82-D490-47A8-A29A-7945423CC7AC}" type="slidenum">
              <a:rPr lang="en-US" smtClean="0"/>
              <a:t>9</a:t>
            </a:fld>
            <a:endParaRPr lang="en-US"/>
          </a:p>
        </p:txBody>
      </p:sp>
    </p:spTree>
    <p:extLst>
      <p:ext uri="{BB962C8B-B14F-4D97-AF65-F5344CB8AC3E}">
        <p14:creationId xmlns:p14="http://schemas.microsoft.com/office/powerpoint/2010/main" val="1252044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F1218A-732E-4DCA-827E-917CE1D0221B}" type="datetimeFigureOut">
              <a:rPr lang="en-US" smtClean="0"/>
              <a:t>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62456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F1218A-732E-4DCA-827E-917CE1D0221B}" type="datetimeFigureOut">
              <a:rPr lang="en-US" smtClean="0"/>
              <a:t>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426456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F1218A-732E-4DCA-827E-917CE1D0221B}" type="datetimeFigureOut">
              <a:rPr lang="en-US" smtClean="0"/>
              <a:t>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173542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F1218A-732E-4DCA-827E-917CE1D0221B}" type="datetimeFigureOut">
              <a:rPr lang="en-US" smtClean="0"/>
              <a:t>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2854714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F1218A-732E-4DCA-827E-917CE1D0221B}" type="datetimeFigureOut">
              <a:rPr lang="en-US" smtClean="0"/>
              <a:t>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3581970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F1218A-732E-4DCA-827E-917CE1D0221B}" type="datetimeFigureOut">
              <a:rPr lang="en-US" smtClean="0"/>
              <a:t>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2719696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F1218A-732E-4DCA-827E-917CE1D0221B}" type="datetimeFigureOut">
              <a:rPr lang="en-US" smtClean="0"/>
              <a:t>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504252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F1218A-732E-4DCA-827E-917CE1D0221B}" type="datetimeFigureOut">
              <a:rPr lang="en-US" smtClean="0"/>
              <a:t>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182951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F1218A-732E-4DCA-827E-917CE1D0221B}" type="datetimeFigureOut">
              <a:rPr lang="en-US" smtClean="0"/>
              <a:t>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1535849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F1218A-732E-4DCA-827E-917CE1D0221B}" type="datetimeFigureOut">
              <a:rPr lang="en-US" smtClean="0"/>
              <a:t>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3643191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F1218A-732E-4DCA-827E-917CE1D0221B}" type="datetimeFigureOut">
              <a:rPr lang="en-US" smtClean="0"/>
              <a:t>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41E58-D1F6-4660-86A4-CAC5A948A867}" type="slidenum">
              <a:rPr lang="en-US" smtClean="0"/>
              <a:t>‹#›</a:t>
            </a:fld>
            <a:endParaRPr lang="en-US"/>
          </a:p>
        </p:txBody>
      </p:sp>
    </p:spTree>
    <p:extLst>
      <p:ext uri="{BB962C8B-B14F-4D97-AF65-F5344CB8AC3E}">
        <p14:creationId xmlns:p14="http://schemas.microsoft.com/office/powerpoint/2010/main" val="60970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F1218A-732E-4DCA-827E-917CE1D0221B}" type="datetimeFigureOut">
              <a:rPr lang="en-US" smtClean="0"/>
              <a:t>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541E58-D1F6-4660-86A4-CAC5A948A867}" type="slidenum">
              <a:rPr lang="en-US" smtClean="0"/>
              <a:t>‹#›</a:t>
            </a:fld>
            <a:endParaRPr lang="en-US"/>
          </a:p>
        </p:txBody>
      </p:sp>
    </p:spTree>
    <p:extLst>
      <p:ext uri="{BB962C8B-B14F-4D97-AF65-F5344CB8AC3E}">
        <p14:creationId xmlns:p14="http://schemas.microsoft.com/office/powerpoint/2010/main" val="3003407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87575"/>
            <a:ext cx="7772400" cy="1470025"/>
          </a:xfrm>
        </p:spPr>
        <p:txBody>
          <a:bodyPr>
            <a:normAutofit/>
          </a:bodyPr>
          <a:lstStyle/>
          <a:p>
            <a:r>
              <a:rPr lang="en-US" sz="4000" dirty="0" smtClean="0"/>
              <a:t>Identity Politics in the 21</a:t>
            </a:r>
            <a:r>
              <a:rPr lang="en-US" sz="4000" baseline="30000" dirty="0" smtClean="0"/>
              <a:t>st</a:t>
            </a:r>
            <a:r>
              <a:rPr lang="en-US" sz="4000" dirty="0" smtClean="0"/>
              <a:t> Century</a:t>
            </a:r>
            <a:endParaRPr lang="en-US" sz="4000" dirty="0"/>
          </a:p>
        </p:txBody>
      </p:sp>
      <p:sp>
        <p:nvSpPr>
          <p:cNvPr id="3" name="Subtitle 2"/>
          <p:cNvSpPr>
            <a:spLocks noGrp="1"/>
          </p:cNvSpPr>
          <p:nvPr>
            <p:ph type="subTitle" idx="1"/>
          </p:nvPr>
        </p:nvSpPr>
        <p:spPr/>
        <p:txBody>
          <a:bodyPr/>
          <a:lstStyle/>
          <a:p>
            <a:r>
              <a:rPr lang="en-US" dirty="0" smtClean="0"/>
              <a:t>A Kenyan Perspective</a:t>
            </a:r>
            <a:endParaRPr lang="en-US" dirty="0"/>
          </a:p>
        </p:txBody>
      </p:sp>
    </p:spTree>
    <p:extLst>
      <p:ext uri="{BB962C8B-B14F-4D97-AF65-F5344CB8AC3E}">
        <p14:creationId xmlns:p14="http://schemas.microsoft.com/office/powerpoint/2010/main" val="909249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Politicised Ethnicity (3)</a:t>
            </a:r>
            <a:endParaRPr lang="en-US" dirty="0"/>
          </a:p>
        </p:txBody>
      </p:sp>
      <p:sp>
        <p:nvSpPr>
          <p:cNvPr id="3" name="Content Placeholder 2"/>
          <p:cNvSpPr>
            <a:spLocks noGrp="1"/>
          </p:cNvSpPr>
          <p:nvPr>
            <p:ph idx="1"/>
          </p:nvPr>
        </p:nvSpPr>
        <p:spPr/>
        <p:txBody>
          <a:bodyPr/>
          <a:lstStyle/>
          <a:p>
            <a:pPr marL="0" indent="0">
              <a:buNone/>
            </a:pPr>
            <a:r>
              <a:rPr lang="de-DE" i="1" dirty="0"/>
              <a:t>Manifestations</a:t>
            </a:r>
            <a:r>
              <a:rPr lang="de-DE" dirty="0"/>
              <a:t>:</a:t>
            </a:r>
            <a:endParaRPr lang="en-US" dirty="0"/>
          </a:p>
          <a:p>
            <a:r>
              <a:rPr lang="de-DE" i="1" dirty="0"/>
              <a:t>Colonial Era</a:t>
            </a:r>
            <a:r>
              <a:rPr lang="de-DE" dirty="0"/>
              <a:t>: divide and rule.</a:t>
            </a:r>
            <a:endParaRPr lang="en-US" dirty="0"/>
          </a:p>
          <a:p>
            <a:r>
              <a:rPr lang="de-DE" i="1" dirty="0"/>
              <a:t>Jomo Kenyatta</a:t>
            </a:r>
            <a:r>
              <a:rPr lang="de-DE" dirty="0"/>
              <a:t>: dominance of </a:t>
            </a:r>
            <a:r>
              <a:rPr lang="de-DE" dirty="0" smtClean="0"/>
              <a:t>Kikuyu </a:t>
            </a:r>
            <a:r>
              <a:rPr lang="de-DE" dirty="0"/>
              <a:t>elite.</a:t>
            </a:r>
            <a:endParaRPr lang="en-US" dirty="0"/>
          </a:p>
          <a:p>
            <a:r>
              <a:rPr lang="de-DE" i="1" dirty="0"/>
              <a:t>Daniel arap Moi</a:t>
            </a:r>
            <a:r>
              <a:rPr lang="de-DE" dirty="0"/>
              <a:t>: dominance of Kalenjin elite.</a:t>
            </a:r>
            <a:endParaRPr lang="en-US" dirty="0"/>
          </a:p>
          <a:p>
            <a:r>
              <a:rPr lang="de-DE" i="1" dirty="0"/>
              <a:t>Mwai Kibaki</a:t>
            </a:r>
            <a:r>
              <a:rPr lang="de-DE" dirty="0"/>
              <a:t>: return of </a:t>
            </a:r>
            <a:r>
              <a:rPr lang="de-DE" dirty="0" smtClean="0"/>
              <a:t>Jomo Kenyatta’s Kikuyu inner </a:t>
            </a:r>
            <a:r>
              <a:rPr lang="de-DE" dirty="0"/>
              <a:t>circle.</a:t>
            </a:r>
            <a:endParaRPr lang="en-US" dirty="0"/>
          </a:p>
          <a:p>
            <a:r>
              <a:rPr lang="de-DE" i="1" dirty="0"/>
              <a:t>Uhuru Kenyatta</a:t>
            </a:r>
            <a:r>
              <a:rPr lang="de-DE" dirty="0"/>
              <a:t>: struggle for dominance between Kikuyu and Kalenjin elite</a:t>
            </a:r>
            <a:r>
              <a:rPr lang="de-DE" dirty="0" smtClean="0"/>
              <a:t>.</a:t>
            </a:r>
            <a:endParaRPr lang="en-US" dirty="0"/>
          </a:p>
        </p:txBody>
      </p:sp>
    </p:spTree>
    <p:extLst>
      <p:ext uri="{BB962C8B-B14F-4D97-AF65-F5344CB8AC3E}">
        <p14:creationId xmlns:p14="http://schemas.microsoft.com/office/powerpoint/2010/main" val="45459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Politicised Ethnicity (4)</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de-DE" i="1" dirty="0"/>
              <a:t>Impact</a:t>
            </a:r>
            <a:r>
              <a:rPr lang="de-DE" dirty="0"/>
              <a:t>:</a:t>
            </a:r>
            <a:endParaRPr lang="en-US" dirty="0"/>
          </a:p>
          <a:p>
            <a:r>
              <a:rPr lang="de-DE" dirty="0"/>
              <a:t>Disparity in development between and among various regions of the country.</a:t>
            </a:r>
            <a:endParaRPr lang="en-US" dirty="0"/>
          </a:p>
          <a:p>
            <a:r>
              <a:rPr lang="de-DE" dirty="0"/>
              <a:t>The stunting of the growth of issue-based politics, as ethnic personality cults have taken centre stage.</a:t>
            </a:r>
            <a:endParaRPr lang="en-US" dirty="0"/>
          </a:p>
          <a:p>
            <a:r>
              <a:rPr lang="de-DE" dirty="0"/>
              <a:t>Violent inter-ethnic conflicts.</a:t>
            </a:r>
            <a:endParaRPr lang="en-US" dirty="0"/>
          </a:p>
          <a:p>
            <a:r>
              <a:rPr lang="de-DE" dirty="0"/>
              <a:t>People from ethnic minorities and mixed marriages are disadvantaged with regard to business and job opportunities.</a:t>
            </a:r>
            <a:endParaRPr lang="en-US" dirty="0"/>
          </a:p>
        </p:txBody>
      </p:sp>
    </p:spTree>
    <p:extLst>
      <p:ext uri="{BB962C8B-B14F-4D97-AF65-F5344CB8AC3E}">
        <p14:creationId xmlns:p14="http://schemas.microsoft.com/office/powerpoint/2010/main" val="2332442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Inadequacy of Liberal Democracy (1)</a:t>
            </a:r>
            <a:endParaRPr lang="en-US" dirty="0"/>
          </a:p>
        </p:txBody>
      </p:sp>
      <p:sp>
        <p:nvSpPr>
          <p:cNvPr id="3" name="Content Placeholder 2"/>
          <p:cNvSpPr>
            <a:spLocks noGrp="1"/>
          </p:cNvSpPr>
          <p:nvPr>
            <p:ph idx="1"/>
          </p:nvPr>
        </p:nvSpPr>
        <p:spPr/>
        <p:txBody>
          <a:bodyPr>
            <a:normAutofit/>
          </a:bodyPr>
          <a:lstStyle/>
          <a:p>
            <a:r>
              <a:rPr lang="en-US" dirty="0" smtClean="0"/>
              <a:t>Traditional </a:t>
            </a:r>
            <a:r>
              <a:rPr lang="en-US" dirty="0"/>
              <a:t>Western liberal </a:t>
            </a:r>
            <a:r>
              <a:rPr lang="en-US" dirty="0" smtClean="0"/>
              <a:t>democracy assumes </a:t>
            </a:r>
            <a:r>
              <a:rPr lang="en-US" dirty="0"/>
              <a:t>that the political actors in a democracy are </a:t>
            </a:r>
            <a:r>
              <a:rPr lang="en-US" dirty="0" smtClean="0"/>
              <a:t>individuals, with no fixed allegiance to a group of other individuals.</a:t>
            </a:r>
          </a:p>
          <a:p>
            <a:r>
              <a:rPr lang="en-US" dirty="0" smtClean="0"/>
              <a:t>However, Africans have a communalistic outlook based on kinship, and this results in political choices based on the interests of their ethnic groups.</a:t>
            </a:r>
          </a:p>
        </p:txBody>
      </p:sp>
    </p:spTree>
    <p:extLst>
      <p:ext uri="{BB962C8B-B14F-4D97-AF65-F5344CB8AC3E}">
        <p14:creationId xmlns:p14="http://schemas.microsoft.com/office/powerpoint/2010/main" val="3611161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Inadequacy of Liberal Democracy (2)</a:t>
            </a:r>
            <a:endParaRPr lang="en-US" dirty="0"/>
          </a:p>
        </p:txBody>
      </p:sp>
      <p:sp>
        <p:nvSpPr>
          <p:cNvPr id="3" name="Content Placeholder 2"/>
          <p:cNvSpPr>
            <a:spLocks noGrp="1"/>
          </p:cNvSpPr>
          <p:nvPr>
            <p:ph idx="1"/>
          </p:nvPr>
        </p:nvSpPr>
        <p:spPr/>
        <p:txBody>
          <a:bodyPr/>
          <a:lstStyle/>
          <a:p>
            <a:r>
              <a:rPr lang="en-US" dirty="0" smtClean="0"/>
              <a:t>Liberal democracy arose out of the West’s unique socio-economic experience.</a:t>
            </a:r>
          </a:p>
          <a:p>
            <a:r>
              <a:rPr lang="en-US" dirty="0" smtClean="0"/>
              <a:t>Consequently, condemnation </a:t>
            </a:r>
            <a:r>
              <a:rPr lang="en-US" dirty="0"/>
              <a:t>of the African ethnocentric approach to politics is a manifestation of the imposition of the Western outlook on the politics of independent African countries</a:t>
            </a:r>
            <a:r>
              <a:rPr lang="en-US" dirty="0" smtClean="0"/>
              <a:t>.</a:t>
            </a:r>
            <a:endParaRPr lang="en-US" dirty="0"/>
          </a:p>
        </p:txBody>
      </p:sp>
    </p:spTree>
    <p:extLst>
      <p:ext uri="{BB962C8B-B14F-4D97-AF65-F5344CB8AC3E}">
        <p14:creationId xmlns:p14="http://schemas.microsoft.com/office/powerpoint/2010/main" val="2073460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Inadequacy of Liberal Democracy (3)</a:t>
            </a:r>
            <a:endParaRPr lang="en-US" dirty="0"/>
          </a:p>
        </p:txBody>
      </p:sp>
      <p:sp>
        <p:nvSpPr>
          <p:cNvPr id="3" name="Content Placeholder 2"/>
          <p:cNvSpPr>
            <a:spLocks noGrp="1"/>
          </p:cNvSpPr>
          <p:nvPr>
            <p:ph idx="1"/>
          </p:nvPr>
        </p:nvSpPr>
        <p:spPr>
          <a:xfrm>
            <a:off x="429490" y="1600200"/>
            <a:ext cx="8229600" cy="4525963"/>
          </a:xfrm>
        </p:spPr>
        <p:txBody>
          <a:bodyPr/>
          <a:lstStyle/>
          <a:p>
            <a:r>
              <a:rPr lang="en-US" dirty="0" smtClean="0"/>
              <a:t>Just as Western democracies draw from their traditional institutions such as the monarchy, African countries must formulate their </a:t>
            </a:r>
            <a:r>
              <a:rPr lang="en-US" smtClean="0"/>
              <a:t>own </a:t>
            </a:r>
            <a:r>
              <a:rPr lang="en-US" smtClean="0"/>
              <a:t>models </a:t>
            </a:r>
            <a:r>
              <a:rPr lang="en-US" dirty="0" smtClean="0"/>
              <a:t>of democracy different from liberal democracy and catering for the communalistic outlook of the African masses.</a:t>
            </a:r>
            <a:endParaRPr lang="en-US" dirty="0"/>
          </a:p>
        </p:txBody>
      </p:sp>
    </p:spTree>
    <p:extLst>
      <p:ext uri="{BB962C8B-B14F-4D97-AF65-F5344CB8AC3E}">
        <p14:creationId xmlns:p14="http://schemas.microsoft.com/office/powerpoint/2010/main" val="3847369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0" indent="0">
              <a:buNone/>
            </a:pPr>
            <a:r>
              <a:rPr lang="en-US" dirty="0" smtClean="0"/>
              <a:t>1. Background</a:t>
            </a:r>
            <a:r>
              <a:rPr lang="en-US" dirty="0" smtClean="0"/>
              <a:t>.</a:t>
            </a:r>
          </a:p>
          <a:p>
            <a:pPr marL="0" indent="0">
              <a:buNone/>
            </a:pPr>
            <a:r>
              <a:rPr lang="en-US" dirty="0" smtClean="0"/>
              <a:t>2. Kenyan </a:t>
            </a:r>
            <a:r>
              <a:rPr lang="en-US" dirty="0" smtClean="0"/>
              <a:t>Ethnic Groups Introduced.</a:t>
            </a:r>
          </a:p>
          <a:p>
            <a:pPr marL="0" indent="0">
              <a:buNone/>
            </a:pPr>
            <a:r>
              <a:rPr lang="en-US" dirty="0" smtClean="0"/>
              <a:t>3. Aspirations </a:t>
            </a:r>
            <a:r>
              <a:rPr lang="en-US" dirty="0" smtClean="0"/>
              <a:t>of Kenyan Ethnic Minorities.</a:t>
            </a:r>
          </a:p>
          <a:p>
            <a:pPr marL="0" indent="0">
              <a:buNone/>
            </a:pPr>
            <a:r>
              <a:rPr lang="en-US" dirty="0" smtClean="0"/>
              <a:t>4. </a:t>
            </a:r>
            <a:r>
              <a:rPr lang="en-US" dirty="0" err="1" smtClean="0"/>
              <a:t>Politicised</a:t>
            </a:r>
            <a:r>
              <a:rPr lang="en-US" dirty="0" smtClean="0"/>
              <a:t> </a:t>
            </a:r>
            <a:r>
              <a:rPr lang="en-US" dirty="0" smtClean="0"/>
              <a:t>Ethnicity.</a:t>
            </a:r>
          </a:p>
          <a:p>
            <a:pPr marL="0" indent="0">
              <a:buNone/>
            </a:pPr>
            <a:r>
              <a:rPr lang="en-US" dirty="0" smtClean="0"/>
              <a:t>5. Inadequacy </a:t>
            </a:r>
            <a:r>
              <a:rPr lang="en-US" dirty="0" smtClean="0"/>
              <a:t>of Liberal Democracy in the Kenyan Context.</a:t>
            </a:r>
            <a:endParaRPr lang="en-US" dirty="0"/>
          </a:p>
        </p:txBody>
      </p:sp>
    </p:spTree>
    <p:extLst>
      <p:ext uri="{BB962C8B-B14F-4D97-AF65-F5344CB8AC3E}">
        <p14:creationId xmlns:p14="http://schemas.microsoft.com/office/powerpoint/2010/main" val="3706277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(1)</a:t>
            </a:r>
            <a:endParaRPr lang="en-US" dirty="0"/>
          </a:p>
        </p:txBody>
      </p:sp>
      <p:sp>
        <p:nvSpPr>
          <p:cNvPr id="3" name="Content Placeholder 2"/>
          <p:cNvSpPr>
            <a:spLocks noGrp="1"/>
          </p:cNvSpPr>
          <p:nvPr>
            <p:ph idx="1"/>
          </p:nvPr>
        </p:nvSpPr>
        <p:spPr/>
        <p:txBody>
          <a:bodyPr>
            <a:normAutofit lnSpcReduction="10000"/>
          </a:bodyPr>
          <a:lstStyle/>
          <a:p>
            <a:r>
              <a:rPr lang="de-DE" dirty="0" smtClean="0"/>
              <a:t>Identity politics refers to the struggle for state power based on the interests of a relatively stable group in a larger society.</a:t>
            </a:r>
          </a:p>
          <a:p>
            <a:r>
              <a:rPr lang="de-DE" dirty="0" smtClean="0"/>
              <a:t>In </a:t>
            </a:r>
            <a:r>
              <a:rPr lang="de-DE" dirty="0"/>
              <a:t>sub-Saharan Africa, identity politics can be traced back to the 19</a:t>
            </a:r>
            <a:r>
              <a:rPr lang="de-DE" baseline="30000" dirty="0"/>
              <a:t>th </a:t>
            </a:r>
            <a:r>
              <a:rPr lang="de-DE" dirty="0" smtClean="0"/>
              <a:t>Century partition of Africa.</a:t>
            </a:r>
          </a:p>
          <a:p>
            <a:r>
              <a:rPr lang="de-DE" dirty="0" smtClean="0"/>
              <a:t>The </a:t>
            </a:r>
            <a:r>
              <a:rPr lang="de-DE" dirty="0"/>
              <a:t>politicization of ethnicity quickly became one of the most intractable problems in independent </a:t>
            </a:r>
            <a:r>
              <a:rPr lang="de-DE" dirty="0" smtClean="0"/>
              <a:t>Kenya.</a:t>
            </a:r>
            <a:endParaRPr lang="en-US" dirty="0"/>
          </a:p>
        </p:txBody>
      </p:sp>
    </p:spTree>
    <p:extLst>
      <p:ext uri="{BB962C8B-B14F-4D97-AF65-F5344CB8AC3E}">
        <p14:creationId xmlns:p14="http://schemas.microsoft.com/office/powerpoint/2010/main" val="2523784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(2)</a:t>
            </a:r>
            <a:endParaRPr lang="en-US" dirty="0"/>
          </a:p>
        </p:txBody>
      </p:sp>
      <p:sp>
        <p:nvSpPr>
          <p:cNvPr id="3" name="Content Placeholder 2"/>
          <p:cNvSpPr>
            <a:spLocks noGrp="1"/>
          </p:cNvSpPr>
          <p:nvPr>
            <p:ph idx="1"/>
          </p:nvPr>
        </p:nvSpPr>
        <p:spPr/>
        <p:txBody>
          <a:bodyPr/>
          <a:lstStyle/>
          <a:p>
            <a:r>
              <a:rPr lang="de-DE" dirty="0"/>
              <a:t>This is a work in political </a:t>
            </a:r>
            <a:r>
              <a:rPr lang="de-DE" dirty="0" smtClean="0"/>
              <a:t>philosophy.</a:t>
            </a:r>
          </a:p>
          <a:p>
            <a:r>
              <a:rPr lang="de-DE" dirty="0" smtClean="0"/>
              <a:t>The </a:t>
            </a:r>
            <a:r>
              <a:rPr lang="de-DE" dirty="0"/>
              <a:t>essential nature of the task of political philosophers is to take what is known about human societies and the ways in which they are governed, and then to ask what the best form of government would be, in the light of aims and values that they believe their audience will </a:t>
            </a:r>
            <a:r>
              <a:rPr lang="de-DE" dirty="0" smtClean="0"/>
              <a:t>share.</a:t>
            </a:r>
            <a:endParaRPr lang="en-US" dirty="0"/>
          </a:p>
        </p:txBody>
      </p:sp>
    </p:spTree>
    <p:extLst>
      <p:ext uri="{BB962C8B-B14F-4D97-AF65-F5344CB8AC3E}">
        <p14:creationId xmlns:p14="http://schemas.microsoft.com/office/powerpoint/2010/main" val="1483527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(3)</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de-DE" dirty="0" smtClean="0"/>
              <a:t>Among </a:t>
            </a:r>
            <a:r>
              <a:rPr lang="de-DE" dirty="0"/>
              <a:t>the questions that political philosophy asks are the following:</a:t>
            </a:r>
            <a:endParaRPr lang="en-US" dirty="0"/>
          </a:p>
          <a:p>
            <a:pPr lvl="0"/>
            <a:r>
              <a:rPr lang="en-US" dirty="0"/>
              <a:t>Does it really make a difference to our lives what kind of government we have?</a:t>
            </a:r>
          </a:p>
          <a:p>
            <a:pPr lvl="0"/>
            <a:r>
              <a:rPr lang="en-US" dirty="0"/>
              <a:t>Do we have any choice in the matter, or is the form of our government something over which we have no control?</a:t>
            </a:r>
          </a:p>
          <a:p>
            <a:pPr lvl="0"/>
            <a:r>
              <a:rPr lang="en-US" dirty="0"/>
              <a:t>Can we know what makes one form of government better than another</a:t>
            </a:r>
            <a:r>
              <a:rPr lang="en-US" dirty="0" smtClean="0"/>
              <a:t>?</a:t>
            </a:r>
            <a:endParaRPr lang="en-US" dirty="0"/>
          </a:p>
        </p:txBody>
      </p:sp>
    </p:spTree>
    <p:extLst>
      <p:ext uri="{BB962C8B-B14F-4D97-AF65-F5344CB8AC3E}">
        <p14:creationId xmlns:p14="http://schemas.microsoft.com/office/powerpoint/2010/main" val="941312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Kenyan Ethnic Groups Introduced</a:t>
            </a:r>
            <a:endParaRPr lang="en-US" sz="3800" dirty="0"/>
          </a:p>
        </p:txBody>
      </p:sp>
      <p:sp>
        <p:nvSpPr>
          <p:cNvPr id="3" name="Content Placeholder 2"/>
          <p:cNvSpPr>
            <a:spLocks noGrp="1"/>
          </p:cNvSpPr>
          <p:nvPr>
            <p:ph idx="1"/>
          </p:nvPr>
        </p:nvSpPr>
        <p:spPr/>
        <p:txBody>
          <a:bodyPr>
            <a:normAutofit fontScale="92500" lnSpcReduction="20000"/>
          </a:bodyPr>
          <a:lstStyle/>
          <a:p>
            <a:r>
              <a:rPr lang="en-US" dirty="0" smtClean="0"/>
              <a:t>The official number of Kenyan ethnic groups is forty-two.</a:t>
            </a:r>
          </a:p>
          <a:p>
            <a:r>
              <a:rPr lang="en-US" dirty="0" smtClean="0"/>
              <a:t>However, this number was arrived at in an arbitrary manner by the British colonialists.</a:t>
            </a:r>
          </a:p>
          <a:p>
            <a:r>
              <a:rPr lang="en-US" dirty="0" smtClean="0"/>
              <a:t>There are five ethnic groups with considerable numerical strength, and that often form political alliances that can hope to capture state power.</a:t>
            </a:r>
          </a:p>
          <a:p>
            <a:r>
              <a:rPr lang="en-US" dirty="0" smtClean="0"/>
              <a:t>The rest of the groups can therefore be termed as ethnic minorities.</a:t>
            </a:r>
          </a:p>
          <a:p>
            <a:r>
              <a:rPr lang="en-US" dirty="0" smtClean="0"/>
              <a:t>Consequently, Kenya is a multi-ethnic state, </a:t>
            </a:r>
            <a:r>
              <a:rPr lang="en-US" i="1" dirty="0" smtClean="0"/>
              <a:t>not</a:t>
            </a:r>
            <a:r>
              <a:rPr lang="en-US" dirty="0" smtClean="0"/>
              <a:t> a nation-state.</a:t>
            </a:r>
            <a:endParaRPr lang="en-US" dirty="0"/>
          </a:p>
        </p:txBody>
      </p:sp>
    </p:spTree>
    <p:extLst>
      <p:ext uri="{BB962C8B-B14F-4D97-AF65-F5344CB8AC3E}">
        <p14:creationId xmlns:p14="http://schemas.microsoft.com/office/powerpoint/2010/main" val="3317701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600" dirty="0"/>
              <a:t>Aspirations of Kenyan Ethnic </a:t>
            </a:r>
            <a:r>
              <a:rPr lang="de-DE" sz="3600" dirty="0" smtClean="0"/>
              <a:t>Minorities</a:t>
            </a:r>
            <a:endParaRPr lang="en-US" sz="3600" dirty="0"/>
          </a:p>
        </p:txBody>
      </p:sp>
      <p:sp>
        <p:nvSpPr>
          <p:cNvPr id="3" name="Content Placeholder 2"/>
          <p:cNvSpPr>
            <a:spLocks noGrp="1"/>
          </p:cNvSpPr>
          <p:nvPr>
            <p:ph idx="1"/>
          </p:nvPr>
        </p:nvSpPr>
        <p:spPr/>
        <p:txBody>
          <a:bodyPr>
            <a:normAutofit fontScale="92500" lnSpcReduction="20000"/>
          </a:bodyPr>
          <a:lstStyle/>
          <a:p>
            <a:r>
              <a:rPr lang="de-DE" dirty="0" smtClean="0"/>
              <a:t>The </a:t>
            </a:r>
            <a:r>
              <a:rPr lang="de-DE" dirty="0"/>
              <a:t>agitation for federalism by a number of </a:t>
            </a:r>
            <a:r>
              <a:rPr lang="de-DE" dirty="0" smtClean="0"/>
              <a:t>ethnic minorities.</a:t>
            </a:r>
            <a:endParaRPr lang="en-US" dirty="0"/>
          </a:p>
          <a:p>
            <a:r>
              <a:rPr lang="de-DE" dirty="0" smtClean="0"/>
              <a:t>The </a:t>
            </a:r>
            <a:r>
              <a:rPr lang="de-DE" dirty="0"/>
              <a:t>Somali and coastal secessionist aspirations.</a:t>
            </a:r>
            <a:endParaRPr lang="en-US" dirty="0"/>
          </a:p>
          <a:p>
            <a:r>
              <a:rPr lang="de-DE" dirty="0" smtClean="0"/>
              <a:t>Efforts </a:t>
            </a:r>
            <a:r>
              <a:rPr lang="de-DE" dirty="0"/>
              <a:t>of national minorities to ensure that they enjoy all the privileges of citizenship.</a:t>
            </a:r>
            <a:endParaRPr lang="en-US" dirty="0"/>
          </a:p>
          <a:p>
            <a:r>
              <a:rPr lang="de-DE" dirty="0" smtClean="0"/>
              <a:t>The </a:t>
            </a:r>
            <a:r>
              <a:rPr lang="de-DE" dirty="0"/>
              <a:t>struggle of pastoralists and hunter-gatherers to protect their culture and natural resources against encroachment by agriculturalists and industrialists.</a:t>
            </a:r>
            <a:endParaRPr lang="en-US" dirty="0"/>
          </a:p>
          <a:p>
            <a:r>
              <a:rPr lang="de-DE" dirty="0" smtClean="0"/>
              <a:t>The </a:t>
            </a:r>
            <a:r>
              <a:rPr lang="de-DE" dirty="0"/>
              <a:t>struggle of ethnic minorities generally for adequate representation</a:t>
            </a:r>
            <a:r>
              <a:rPr lang="de-DE" dirty="0" smtClean="0"/>
              <a:t>.</a:t>
            </a:r>
            <a:endParaRPr lang="en-US" dirty="0"/>
          </a:p>
        </p:txBody>
      </p:sp>
    </p:spTree>
    <p:extLst>
      <p:ext uri="{BB962C8B-B14F-4D97-AF65-F5344CB8AC3E}">
        <p14:creationId xmlns:p14="http://schemas.microsoft.com/office/powerpoint/2010/main" val="2795567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Politicised Ethnicity (1)</a:t>
            </a:r>
            <a:endParaRPr lang="en-US" dirty="0"/>
          </a:p>
        </p:txBody>
      </p:sp>
      <p:sp>
        <p:nvSpPr>
          <p:cNvPr id="3" name="Content Placeholder 2"/>
          <p:cNvSpPr>
            <a:spLocks noGrp="1"/>
          </p:cNvSpPr>
          <p:nvPr>
            <p:ph idx="1"/>
          </p:nvPr>
        </p:nvSpPr>
        <p:spPr/>
        <p:txBody>
          <a:bodyPr/>
          <a:lstStyle/>
          <a:p>
            <a:pPr marL="0" indent="0">
              <a:buNone/>
            </a:pPr>
            <a:r>
              <a:rPr lang="de-DE" i="1" dirty="0"/>
              <a:t>Definition</a:t>
            </a:r>
            <a:r>
              <a:rPr lang="de-DE" dirty="0"/>
              <a:t>:</a:t>
            </a:r>
            <a:endParaRPr lang="en-US" dirty="0"/>
          </a:p>
          <a:p>
            <a:r>
              <a:rPr lang="de-DE" dirty="0" smtClean="0"/>
              <a:t>Politicized </a:t>
            </a:r>
            <a:r>
              <a:rPr lang="de-DE" dirty="0"/>
              <a:t>ethnicity (or ethnicised politics) - the mobilization of sections of the population on the basis of cultural identities with a view to capturing or retaining state power</a:t>
            </a:r>
            <a:r>
              <a:rPr lang="de-DE" dirty="0" smtClean="0"/>
              <a:t>.</a:t>
            </a:r>
            <a:endParaRPr lang="en-US" dirty="0"/>
          </a:p>
        </p:txBody>
      </p:sp>
    </p:spTree>
    <p:extLst>
      <p:ext uri="{BB962C8B-B14F-4D97-AF65-F5344CB8AC3E}">
        <p14:creationId xmlns:p14="http://schemas.microsoft.com/office/powerpoint/2010/main" val="1578187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Politicised Ethnicity (2)</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de-DE" i="1" dirty="0"/>
              <a:t>Causes</a:t>
            </a:r>
            <a:r>
              <a:rPr lang="de-DE" dirty="0"/>
              <a:t>:</a:t>
            </a:r>
            <a:endParaRPr lang="en-US" dirty="0"/>
          </a:p>
          <a:p>
            <a:pPr marL="0" indent="0">
              <a:buNone/>
            </a:pPr>
            <a:r>
              <a:rPr lang="de-DE" dirty="0" smtClean="0"/>
              <a:t>1. The </a:t>
            </a:r>
            <a:r>
              <a:rPr lang="de-DE" dirty="0"/>
              <a:t>absence of a single disproportionately large Kenyan ethnic group.</a:t>
            </a:r>
            <a:endParaRPr lang="en-US" dirty="0"/>
          </a:p>
          <a:p>
            <a:pPr marL="0" indent="0">
              <a:buNone/>
            </a:pPr>
            <a:r>
              <a:rPr lang="de-DE" dirty="0" smtClean="0"/>
              <a:t>2. The </a:t>
            </a:r>
            <a:r>
              <a:rPr lang="de-DE" dirty="0"/>
              <a:t>relative equality of the five major ethnic groups (Kikuyu, Luhia, Kalenjin, Luo and Kamba).</a:t>
            </a:r>
            <a:endParaRPr lang="en-US" dirty="0"/>
          </a:p>
          <a:p>
            <a:pPr marL="0" indent="0">
              <a:buNone/>
            </a:pPr>
            <a:r>
              <a:rPr lang="de-DE" dirty="0" smtClean="0"/>
              <a:t>3. The </a:t>
            </a:r>
            <a:r>
              <a:rPr lang="de-DE" dirty="0"/>
              <a:t>existence of many smaller groups whose combined share of the country’s population is under 14%.</a:t>
            </a:r>
            <a:endParaRPr lang="en-US" dirty="0"/>
          </a:p>
          <a:p>
            <a:pPr marL="0" indent="0">
              <a:buNone/>
            </a:pPr>
            <a:r>
              <a:rPr lang="de-DE" dirty="0" smtClean="0"/>
              <a:t>4. The </a:t>
            </a:r>
            <a:r>
              <a:rPr lang="de-DE" dirty="0"/>
              <a:t>sense of kinship among members of individual ethnic groups</a:t>
            </a:r>
            <a:r>
              <a:rPr lang="de-DE" dirty="0" smtClean="0"/>
              <a:t>.</a:t>
            </a:r>
            <a:endParaRPr lang="en-US" dirty="0"/>
          </a:p>
        </p:txBody>
      </p:sp>
    </p:spTree>
    <p:extLst>
      <p:ext uri="{BB962C8B-B14F-4D97-AF65-F5344CB8AC3E}">
        <p14:creationId xmlns:p14="http://schemas.microsoft.com/office/powerpoint/2010/main" val="386585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776</Words>
  <Application>Microsoft Office PowerPoint</Application>
  <PresentationFormat>On-screen Show (4:3)</PresentationFormat>
  <Paragraphs>76</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Identity Politics in the 21st Century</vt:lpstr>
      <vt:lpstr>Outline</vt:lpstr>
      <vt:lpstr>Background (1)</vt:lpstr>
      <vt:lpstr>Background (2)</vt:lpstr>
      <vt:lpstr>Background (3)</vt:lpstr>
      <vt:lpstr>Kenyan Ethnic Groups Introduced</vt:lpstr>
      <vt:lpstr>Aspirations of Kenyan Ethnic Minorities</vt:lpstr>
      <vt:lpstr>Politicised Ethnicity (1)</vt:lpstr>
      <vt:lpstr>Politicised Ethnicity (2)</vt:lpstr>
      <vt:lpstr>Politicised Ethnicity (3)</vt:lpstr>
      <vt:lpstr>Politicised Ethnicity (4)</vt:lpstr>
      <vt:lpstr>Inadequacy of Liberal Democracy (1)</vt:lpstr>
      <vt:lpstr>Inadequacy of Liberal Democracy (2)</vt:lpstr>
      <vt:lpstr>Inadequacy of Liberal Democracy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Identity Politics in the 21st Century</dc:title>
  <dc:creator>REGINALDS</dc:creator>
  <cp:lastModifiedBy>REGINALDS</cp:lastModifiedBy>
  <cp:revision>20</cp:revision>
  <dcterms:created xsi:type="dcterms:W3CDTF">2014-02-01T20:38:49Z</dcterms:created>
  <dcterms:modified xsi:type="dcterms:W3CDTF">2014-02-02T08:03:33Z</dcterms:modified>
</cp:coreProperties>
</file>